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1" r:id="rId6"/>
    <p:sldId id="302" r:id="rId7"/>
    <p:sldId id="304" r:id="rId8"/>
    <p:sldId id="303" r:id="rId9"/>
    <p:sldId id="305" r:id="rId10"/>
    <p:sldId id="306" r:id="rId11"/>
    <p:sldId id="30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426" autoAdjust="0"/>
    <p:restoredTop sz="94619" autoAdjust="0"/>
  </p:normalViewPr>
  <p:slideViewPr>
    <p:cSldViewPr snapToGrid="0">
      <p:cViewPr varScale="1">
        <p:scale>
          <a:sx n="224" d="100"/>
          <a:sy n="224" d="100"/>
        </p:scale>
        <p:origin x="413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jpeg>
</file>

<file path=ppt/media/image10.png>
</file>

<file path=ppt/media/image11.png>
</file>

<file path=ppt/media/image2.gif>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1/15/22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1/15/22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1/15/22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1/15/22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1/15/22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1/15/22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1/15/22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1/15/22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1/15/22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1/15/22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hyperlink" Target="https://rapidapi.com/theapiguy/api/free-nba" TargetMode="Externa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a:solidFill>
                  <a:schemeClr val="tx1"/>
                </a:solidFill>
              </a:rPr>
              <a:t>Statistics Data for Basketball Teams</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By Basketball Nerds</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B131D-C9BE-4964-9F18-1C5FF0E5766F}"/>
              </a:ext>
            </a:extLst>
          </p:cNvPr>
          <p:cNvSpPr>
            <a:spLocks noGrp="1"/>
          </p:cNvSpPr>
          <p:nvPr>
            <p:ph type="title"/>
          </p:nvPr>
        </p:nvSpPr>
        <p:spPr/>
        <p:txBody>
          <a:bodyPr/>
          <a:lstStyle/>
          <a:p>
            <a:r>
              <a:rPr lang="en-US" dirty="0"/>
              <a:t>Project Team Members</a:t>
            </a:r>
          </a:p>
        </p:txBody>
      </p:sp>
      <p:sp>
        <p:nvSpPr>
          <p:cNvPr id="3" name="Content Placeholder 2">
            <a:extLst>
              <a:ext uri="{FF2B5EF4-FFF2-40B4-BE49-F238E27FC236}">
                <a16:creationId xmlns:a16="http://schemas.microsoft.com/office/drawing/2014/main" id="{9549290C-820A-456F-BE75-1F865A1DB838}"/>
              </a:ext>
            </a:extLst>
          </p:cNvPr>
          <p:cNvSpPr>
            <a:spLocks noGrp="1"/>
          </p:cNvSpPr>
          <p:nvPr>
            <p:ph idx="1"/>
          </p:nvPr>
        </p:nvSpPr>
        <p:spPr/>
        <p:txBody>
          <a:bodyPr/>
          <a:lstStyle/>
          <a:p>
            <a:r>
              <a:rPr lang="en-US" sz="2400" dirty="0"/>
              <a:t>Team Lead:</a:t>
            </a:r>
          </a:p>
          <a:p>
            <a:r>
              <a:rPr lang="en-US" dirty="0"/>
              <a:t>  Mr. Alexander </a:t>
            </a:r>
            <a:r>
              <a:rPr lang="en-US" dirty="0" err="1"/>
              <a:t>Lorin</a:t>
            </a:r>
            <a:endParaRPr lang="en-US" dirty="0"/>
          </a:p>
          <a:p>
            <a:r>
              <a:rPr lang="en-US" sz="2400" dirty="0"/>
              <a:t>Senior Developers:</a:t>
            </a:r>
          </a:p>
          <a:p>
            <a:r>
              <a:rPr lang="en-US" sz="2400" dirty="0"/>
              <a:t>  </a:t>
            </a:r>
            <a:r>
              <a:rPr lang="en-US" dirty="0"/>
              <a:t>Mr. Ra </a:t>
            </a:r>
            <a:r>
              <a:rPr lang="en-US" dirty="0" err="1"/>
              <a:t>Ish</a:t>
            </a:r>
            <a:r>
              <a:rPr lang="en-US" dirty="0"/>
              <a:t> Andrews</a:t>
            </a:r>
          </a:p>
          <a:p>
            <a:r>
              <a:rPr lang="en-US" dirty="0"/>
              <a:t>  Ms. Rajeswari Natchiappan</a:t>
            </a:r>
          </a:p>
        </p:txBody>
      </p:sp>
    </p:spTree>
    <p:extLst>
      <p:ext uri="{BB962C8B-B14F-4D97-AF65-F5344CB8AC3E}">
        <p14:creationId xmlns:p14="http://schemas.microsoft.com/office/powerpoint/2010/main" val="686984317"/>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3C496-71A1-4250-8624-571476D69061}"/>
              </a:ext>
            </a:extLst>
          </p:cNvPr>
          <p:cNvSpPr>
            <a:spLocks noGrp="1"/>
          </p:cNvSpPr>
          <p:nvPr>
            <p:ph type="title"/>
          </p:nvPr>
        </p:nvSpPr>
        <p:spPr/>
        <p:txBody>
          <a:bodyPr/>
          <a:lstStyle/>
          <a:p>
            <a:r>
              <a:rPr lang="en-US" dirty="0"/>
              <a:t>Scope of the project</a:t>
            </a:r>
          </a:p>
        </p:txBody>
      </p:sp>
      <p:sp>
        <p:nvSpPr>
          <p:cNvPr id="3" name="Content Placeholder 2">
            <a:extLst>
              <a:ext uri="{FF2B5EF4-FFF2-40B4-BE49-F238E27FC236}">
                <a16:creationId xmlns:a16="http://schemas.microsoft.com/office/drawing/2014/main" id="{DC8A30DD-5E88-427A-BE73-563B12A77080}"/>
              </a:ext>
            </a:extLst>
          </p:cNvPr>
          <p:cNvSpPr>
            <a:spLocks noGrp="1"/>
          </p:cNvSpPr>
          <p:nvPr>
            <p:ph idx="1"/>
          </p:nvPr>
        </p:nvSpPr>
        <p:spPr>
          <a:xfrm>
            <a:off x="1097280" y="2108201"/>
            <a:ext cx="5581816" cy="3760891"/>
          </a:xfrm>
        </p:spPr>
        <p:txBody>
          <a:bodyPr/>
          <a:lstStyle/>
          <a:p>
            <a:r>
              <a:rPr lang="en-US" b="1" dirty="0"/>
              <a:t>Basketball-Nerds</a:t>
            </a:r>
          </a:p>
          <a:p>
            <a:r>
              <a:rPr lang="en-US" dirty="0"/>
              <a:t>The team extracted the data from the </a:t>
            </a:r>
            <a:r>
              <a:rPr lang="en-US" dirty="0" err="1"/>
              <a:t>api</a:t>
            </a:r>
            <a:r>
              <a:rPr lang="en-US" dirty="0"/>
              <a:t>, cleaned it by changing column names, ridding columns and creating </a:t>
            </a:r>
            <a:r>
              <a:rPr lang="en-US" dirty="0" err="1"/>
              <a:t>DataFrames</a:t>
            </a:r>
            <a:r>
              <a:rPr lang="en-US" dirty="0"/>
              <a:t>. We then created a connection to PostgreSQL and loaded </a:t>
            </a:r>
            <a:r>
              <a:rPr lang="en-US" dirty="0" err="1"/>
              <a:t>DataFrames</a:t>
            </a:r>
            <a:r>
              <a:rPr lang="en-US" dirty="0"/>
              <a:t>. Scripted queries to match out tables and boom the data was loaded directly to the data base. No need for you to go through all the trouble. In out data file, we've included CSVs and our SQL queries.</a:t>
            </a:r>
          </a:p>
        </p:txBody>
      </p:sp>
      <p:pic>
        <p:nvPicPr>
          <p:cNvPr id="4" name="Picture 3">
            <a:extLst>
              <a:ext uri="{FF2B5EF4-FFF2-40B4-BE49-F238E27FC236}">
                <a16:creationId xmlns:a16="http://schemas.microsoft.com/office/drawing/2014/main" id="{BF433A4A-A2E9-464F-A846-6BEB6CCA9945}"/>
              </a:ext>
            </a:extLst>
          </p:cNvPr>
          <p:cNvPicPr>
            <a:picLocks noChangeAspect="1"/>
          </p:cNvPicPr>
          <p:nvPr/>
        </p:nvPicPr>
        <p:blipFill>
          <a:blip r:embed="rId2"/>
          <a:stretch>
            <a:fillRect/>
          </a:stretch>
        </p:blipFill>
        <p:spPr>
          <a:xfrm>
            <a:off x="6977932" y="2108201"/>
            <a:ext cx="4177748" cy="4177748"/>
          </a:xfrm>
          <a:prstGeom prst="rect">
            <a:avLst/>
          </a:prstGeom>
        </p:spPr>
      </p:pic>
    </p:spTree>
    <p:extLst>
      <p:ext uri="{BB962C8B-B14F-4D97-AF65-F5344CB8AC3E}">
        <p14:creationId xmlns:p14="http://schemas.microsoft.com/office/powerpoint/2010/main" val="2413642975"/>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56B57-BA33-4D31-BE52-A2A94895695D}"/>
              </a:ext>
            </a:extLst>
          </p:cNvPr>
          <p:cNvSpPr>
            <a:spLocks noGrp="1"/>
          </p:cNvSpPr>
          <p:nvPr>
            <p:ph type="title"/>
          </p:nvPr>
        </p:nvSpPr>
        <p:spPr/>
        <p:txBody>
          <a:bodyPr/>
          <a:lstStyle/>
          <a:p>
            <a:r>
              <a:rPr lang="en-US" dirty="0"/>
              <a:t>Game Stats based on the Seasons</a:t>
            </a:r>
          </a:p>
        </p:txBody>
      </p:sp>
      <p:pic>
        <p:nvPicPr>
          <p:cNvPr id="10" name="Content Placeholder 9" descr="Chart, line chart&#10;&#10;Description automatically generated">
            <a:extLst>
              <a:ext uri="{FF2B5EF4-FFF2-40B4-BE49-F238E27FC236}">
                <a16:creationId xmlns:a16="http://schemas.microsoft.com/office/drawing/2014/main" id="{EF225595-B0CA-2C43-8FA0-AA0635E2E8F3}"/>
              </a:ext>
            </a:extLst>
          </p:cNvPr>
          <p:cNvPicPr>
            <a:picLocks noGrp="1" noChangeAspect="1"/>
          </p:cNvPicPr>
          <p:nvPr>
            <p:ph sz="half" idx="2"/>
          </p:nvPr>
        </p:nvPicPr>
        <p:blipFill>
          <a:blip r:embed="rId2"/>
          <a:stretch>
            <a:fillRect/>
          </a:stretch>
        </p:blipFill>
        <p:spPr>
          <a:xfrm>
            <a:off x="1203470" y="2108978"/>
            <a:ext cx="9846020" cy="3625800"/>
          </a:xfrm>
        </p:spPr>
      </p:pic>
    </p:spTree>
    <p:extLst>
      <p:ext uri="{BB962C8B-B14F-4D97-AF65-F5344CB8AC3E}">
        <p14:creationId xmlns:p14="http://schemas.microsoft.com/office/powerpoint/2010/main" val="1561266050"/>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F45D2-12AF-4869-8C32-B22BC2734BC5}"/>
              </a:ext>
            </a:extLst>
          </p:cNvPr>
          <p:cNvSpPr>
            <a:spLocks noGrp="1"/>
          </p:cNvSpPr>
          <p:nvPr>
            <p:ph type="title"/>
          </p:nvPr>
        </p:nvSpPr>
        <p:spPr/>
        <p:txBody>
          <a:bodyPr/>
          <a:lstStyle/>
          <a:p>
            <a:r>
              <a:rPr lang="en-US" dirty="0"/>
              <a:t>Players Analytics (Data Chart)</a:t>
            </a:r>
          </a:p>
        </p:txBody>
      </p:sp>
      <p:pic>
        <p:nvPicPr>
          <p:cNvPr id="6" name="Content Placeholder 5" descr="Table&#10;&#10;Description automatically generated">
            <a:extLst>
              <a:ext uri="{FF2B5EF4-FFF2-40B4-BE49-F238E27FC236}">
                <a16:creationId xmlns:a16="http://schemas.microsoft.com/office/drawing/2014/main" id="{D73A8228-9CB0-4E43-B8EA-A4B184CBE83B}"/>
              </a:ext>
            </a:extLst>
          </p:cNvPr>
          <p:cNvPicPr>
            <a:picLocks noGrp="1" noChangeAspect="1"/>
          </p:cNvPicPr>
          <p:nvPr>
            <p:ph sz="half" idx="1"/>
          </p:nvPr>
        </p:nvPicPr>
        <p:blipFill>
          <a:blip r:embed="rId2"/>
          <a:stretch>
            <a:fillRect/>
          </a:stretch>
        </p:blipFill>
        <p:spPr>
          <a:xfrm>
            <a:off x="1017450" y="1988773"/>
            <a:ext cx="9796324" cy="3800882"/>
          </a:xfrm>
        </p:spPr>
      </p:pic>
    </p:spTree>
    <p:extLst>
      <p:ext uri="{BB962C8B-B14F-4D97-AF65-F5344CB8AC3E}">
        <p14:creationId xmlns:p14="http://schemas.microsoft.com/office/powerpoint/2010/main" val="352470246"/>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F45D2-12AF-4869-8C32-B22BC2734BC5}"/>
              </a:ext>
            </a:extLst>
          </p:cNvPr>
          <p:cNvSpPr>
            <a:spLocks noGrp="1"/>
          </p:cNvSpPr>
          <p:nvPr>
            <p:ph type="title"/>
          </p:nvPr>
        </p:nvSpPr>
        <p:spPr/>
        <p:txBody>
          <a:bodyPr/>
          <a:lstStyle/>
          <a:p>
            <a:r>
              <a:rPr lang="en-US" dirty="0"/>
              <a:t>Players Analytics (Player Stats)</a:t>
            </a:r>
          </a:p>
        </p:txBody>
      </p:sp>
      <p:pic>
        <p:nvPicPr>
          <p:cNvPr id="8" name="Content Placeholder 7" descr="Chart, bar chart&#10;&#10;Description automatically generated">
            <a:extLst>
              <a:ext uri="{FF2B5EF4-FFF2-40B4-BE49-F238E27FC236}">
                <a16:creationId xmlns:a16="http://schemas.microsoft.com/office/drawing/2014/main" id="{CD377C79-99D2-BC43-8BA2-78546374C6AF}"/>
              </a:ext>
            </a:extLst>
          </p:cNvPr>
          <p:cNvPicPr>
            <a:picLocks noGrp="1" noChangeAspect="1"/>
          </p:cNvPicPr>
          <p:nvPr>
            <p:ph sz="half" idx="2"/>
          </p:nvPr>
        </p:nvPicPr>
        <p:blipFill>
          <a:blip r:embed="rId2"/>
          <a:stretch>
            <a:fillRect/>
          </a:stretch>
        </p:blipFill>
        <p:spPr>
          <a:xfrm>
            <a:off x="1686166" y="1965417"/>
            <a:ext cx="8819667" cy="4021301"/>
          </a:xfrm>
        </p:spPr>
      </p:pic>
    </p:spTree>
    <p:extLst>
      <p:ext uri="{BB962C8B-B14F-4D97-AF65-F5344CB8AC3E}">
        <p14:creationId xmlns:p14="http://schemas.microsoft.com/office/powerpoint/2010/main" val="3916550063"/>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F000F-E28F-0942-BB21-2DEE701A4A46}"/>
              </a:ext>
            </a:extLst>
          </p:cNvPr>
          <p:cNvSpPr>
            <a:spLocks noGrp="1"/>
          </p:cNvSpPr>
          <p:nvPr>
            <p:ph type="title"/>
          </p:nvPr>
        </p:nvSpPr>
        <p:spPr/>
        <p:txBody>
          <a:bodyPr/>
          <a:lstStyle/>
          <a:p>
            <a:r>
              <a:rPr lang="en-US" dirty="0"/>
              <a:t>Season Leaders</a:t>
            </a:r>
          </a:p>
        </p:txBody>
      </p:sp>
      <p:pic>
        <p:nvPicPr>
          <p:cNvPr id="6" name="Content Placeholder 5" descr="Bar chart&#10;&#10;Description automatically generated">
            <a:extLst>
              <a:ext uri="{FF2B5EF4-FFF2-40B4-BE49-F238E27FC236}">
                <a16:creationId xmlns:a16="http://schemas.microsoft.com/office/drawing/2014/main" id="{782792EF-E1E3-914A-B0E5-EBA46E0B5F11}"/>
              </a:ext>
            </a:extLst>
          </p:cNvPr>
          <p:cNvPicPr>
            <a:picLocks noGrp="1" noChangeAspect="1"/>
          </p:cNvPicPr>
          <p:nvPr>
            <p:ph sz="half" idx="1"/>
          </p:nvPr>
        </p:nvPicPr>
        <p:blipFill>
          <a:blip r:embed="rId2"/>
          <a:stretch>
            <a:fillRect/>
          </a:stretch>
        </p:blipFill>
        <p:spPr>
          <a:xfrm>
            <a:off x="594732" y="1929892"/>
            <a:ext cx="3404839" cy="1961350"/>
          </a:xfrm>
        </p:spPr>
      </p:pic>
      <p:pic>
        <p:nvPicPr>
          <p:cNvPr id="8" name="Content Placeholder 7" descr="Chart, bar chart&#10;&#10;Description automatically generated">
            <a:extLst>
              <a:ext uri="{FF2B5EF4-FFF2-40B4-BE49-F238E27FC236}">
                <a16:creationId xmlns:a16="http://schemas.microsoft.com/office/drawing/2014/main" id="{ACE4DC43-15A5-2E42-B9F1-6D2A701251D2}"/>
              </a:ext>
            </a:extLst>
          </p:cNvPr>
          <p:cNvPicPr>
            <a:picLocks noGrp="1" noChangeAspect="1"/>
          </p:cNvPicPr>
          <p:nvPr>
            <p:ph sz="half" idx="2"/>
          </p:nvPr>
        </p:nvPicPr>
        <p:blipFill>
          <a:blip r:embed="rId3"/>
          <a:stretch>
            <a:fillRect/>
          </a:stretch>
        </p:blipFill>
        <p:spPr>
          <a:xfrm>
            <a:off x="3999571" y="1929892"/>
            <a:ext cx="3702205" cy="1961313"/>
          </a:xfrm>
        </p:spPr>
      </p:pic>
      <p:pic>
        <p:nvPicPr>
          <p:cNvPr id="10" name="Picture 9" descr="Bar chart&#10;&#10;Description automatically generated">
            <a:extLst>
              <a:ext uri="{FF2B5EF4-FFF2-40B4-BE49-F238E27FC236}">
                <a16:creationId xmlns:a16="http://schemas.microsoft.com/office/drawing/2014/main" id="{6E72BBC2-B9C8-1347-AC30-27F28CF80294}"/>
              </a:ext>
            </a:extLst>
          </p:cNvPr>
          <p:cNvPicPr>
            <a:picLocks noChangeAspect="1"/>
          </p:cNvPicPr>
          <p:nvPr/>
        </p:nvPicPr>
        <p:blipFill>
          <a:blip r:embed="rId4"/>
          <a:stretch>
            <a:fillRect/>
          </a:stretch>
        </p:blipFill>
        <p:spPr>
          <a:xfrm>
            <a:off x="7701776" y="1929892"/>
            <a:ext cx="3798849" cy="1955017"/>
          </a:xfrm>
          <a:prstGeom prst="rect">
            <a:avLst/>
          </a:prstGeom>
        </p:spPr>
      </p:pic>
      <p:pic>
        <p:nvPicPr>
          <p:cNvPr id="12" name="Picture 11" descr="Bar chart&#10;&#10;Description automatically generated">
            <a:extLst>
              <a:ext uri="{FF2B5EF4-FFF2-40B4-BE49-F238E27FC236}">
                <a16:creationId xmlns:a16="http://schemas.microsoft.com/office/drawing/2014/main" id="{2C289811-B094-5E46-8005-5F741ABA47D2}"/>
              </a:ext>
            </a:extLst>
          </p:cNvPr>
          <p:cNvPicPr>
            <a:picLocks noChangeAspect="1"/>
          </p:cNvPicPr>
          <p:nvPr/>
        </p:nvPicPr>
        <p:blipFill>
          <a:blip r:embed="rId5"/>
          <a:stretch>
            <a:fillRect/>
          </a:stretch>
        </p:blipFill>
        <p:spPr>
          <a:xfrm>
            <a:off x="594733" y="3973362"/>
            <a:ext cx="3403402" cy="1877856"/>
          </a:xfrm>
          <a:prstGeom prst="rect">
            <a:avLst/>
          </a:prstGeom>
        </p:spPr>
      </p:pic>
      <p:pic>
        <p:nvPicPr>
          <p:cNvPr id="14" name="Picture 13" descr="Chart, bar chart&#10;&#10;Description automatically generated">
            <a:extLst>
              <a:ext uri="{FF2B5EF4-FFF2-40B4-BE49-F238E27FC236}">
                <a16:creationId xmlns:a16="http://schemas.microsoft.com/office/drawing/2014/main" id="{95C777F7-8066-8047-BD62-21EE51DDF083}"/>
              </a:ext>
            </a:extLst>
          </p:cNvPr>
          <p:cNvPicPr>
            <a:picLocks noChangeAspect="1"/>
          </p:cNvPicPr>
          <p:nvPr/>
        </p:nvPicPr>
        <p:blipFill>
          <a:blip r:embed="rId6"/>
          <a:stretch>
            <a:fillRect/>
          </a:stretch>
        </p:blipFill>
        <p:spPr>
          <a:xfrm>
            <a:off x="3998135" y="3973362"/>
            <a:ext cx="3702205" cy="1961314"/>
          </a:xfrm>
          <a:prstGeom prst="rect">
            <a:avLst/>
          </a:prstGeom>
        </p:spPr>
      </p:pic>
      <p:pic>
        <p:nvPicPr>
          <p:cNvPr id="16" name="Picture 15" descr="Bar chart&#10;&#10;Description automatically generated">
            <a:extLst>
              <a:ext uri="{FF2B5EF4-FFF2-40B4-BE49-F238E27FC236}">
                <a16:creationId xmlns:a16="http://schemas.microsoft.com/office/drawing/2014/main" id="{BEB31042-FE31-A842-9CA2-E5F0152CCB50}"/>
              </a:ext>
            </a:extLst>
          </p:cNvPr>
          <p:cNvPicPr>
            <a:picLocks noChangeAspect="1"/>
          </p:cNvPicPr>
          <p:nvPr/>
        </p:nvPicPr>
        <p:blipFill>
          <a:blip r:embed="rId7"/>
          <a:stretch>
            <a:fillRect/>
          </a:stretch>
        </p:blipFill>
        <p:spPr>
          <a:xfrm>
            <a:off x="7700340" y="4031779"/>
            <a:ext cx="3702205" cy="1901458"/>
          </a:xfrm>
          <a:prstGeom prst="rect">
            <a:avLst/>
          </a:prstGeom>
        </p:spPr>
      </p:pic>
    </p:spTree>
    <p:extLst>
      <p:ext uri="{BB962C8B-B14F-4D97-AF65-F5344CB8AC3E}">
        <p14:creationId xmlns:p14="http://schemas.microsoft.com/office/powerpoint/2010/main" val="897228280"/>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14FA2-A301-DE45-A997-DCA545247164}"/>
              </a:ext>
            </a:extLst>
          </p:cNvPr>
          <p:cNvSpPr>
            <a:spLocks noGrp="1"/>
          </p:cNvSpPr>
          <p:nvPr>
            <p:ph type="title"/>
          </p:nvPr>
        </p:nvSpPr>
        <p:spPr/>
        <p:txBody>
          <a:bodyPr/>
          <a:lstStyle/>
          <a:p>
            <a:r>
              <a:rPr lang="en-US" dirty="0"/>
              <a:t>Tools used</a:t>
            </a:r>
          </a:p>
        </p:txBody>
      </p:sp>
      <p:sp>
        <p:nvSpPr>
          <p:cNvPr id="3" name="Content Placeholder 2">
            <a:extLst>
              <a:ext uri="{FF2B5EF4-FFF2-40B4-BE49-F238E27FC236}">
                <a16:creationId xmlns:a16="http://schemas.microsoft.com/office/drawing/2014/main" id="{2615E906-9697-FA46-AE8B-CBA83986C46B}"/>
              </a:ext>
            </a:extLst>
          </p:cNvPr>
          <p:cNvSpPr>
            <a:spLocks noGrp="1"/>
          </p:cNvSpPr>
          <p:nvPr>
            <p:ph sz="half" idx="1"/>
          </p:nvPr>
        </p:nvSpPr>
        <p:spPr/>
        <p:txBody>
          <a:bodyPr>
            <a:normAutofit lnSpcReduction="10000"/>
          </a:bodyPr>
          <a:lstStyle/>
          <a:p>
            <a:pPr marL="0" indent="0">
              <a:buNone/>
            </a:pPr>
            <a:r>
              <a:rPr lang="en-US" b="1" u="sng" dirty="0"/>
              <a:t>Back end</a:t>
            </a:r>
          </a:p>
          <a:p>
            <a:pPr marL="457200" indent="-457200">
              <a:buFont typeface="+mj-lt"/>
              <a:buAutoNum type="arabicPeriod"/>
            </a:pPr>
            <a:r>
              <a:rPr lang="en-US" dirty="0"/>
              <a:t>Python</a:t>
            </a:r>
          </a:p>
          <a:p>
            <a:pPr marL="457200" indent="-457200">
              <a:buFont typeface="+mj-lt"/>
              <a:buAutoNum type="arabicPeriod"/>
            </a:pPr>
            <a:r>
              <a:rPr lang="en-US" dirty="0"/>
              <a:t>Pandas</a:t>
            </a:r>
          </a:p>
          <a:p>
            <a:pPr marL="457200" indent="-457200">
              <a:buFont typeface="+mj-lt"/>
              <a:buAutoNum type="arabicPeriod"/>
            </a:pPr>
            <a:r>
              <a:rPr lang="en-US" dirty="0" err="1"/>
              <a:t>Plotly</a:t>
            </a:r>
            <a:endParaRPr lang="en-US" dirty="0"/>
          </a:p>
          <a:p>
            <a:pPr marL="457200" indent="-457200">
              <a:buFont typeface="+mj-lt"/>
              <a:buAutoNum type="arabicPeriod"/>
            </a:pPr>
            <a:r>
              <a:rPr lang="en-US" dirty="0" err="1"/>
              <a:t>postgresSQL</a:t>
            </a:r>
            <a:endParaRPr lang="en-US" dirty="0"/>
          </a:p>
          <a:p>
            <a:pPr marL="457200" indent="-457200">
              <a:buFont typeface="+mj-lt"/>
              <a:buAutoNum type="arabicPeriod"/>
            </a:pPr>
            <a:r>
              <a:rPr lang="en-US" dirty="0"/>
              <a:t>Python Flask</a:t>
            </a:r>
          </a:p>
          <a:p>
            <a:pPr marL="457200" indent="-457200">
              <a:buFont typeface="+mj-lt"/>
              <a:buAutoNum type="arabicPeriod"/>
            </a:pPr>
            <a:r>
              <a:rPr lang="en-US" dirty="0"/>
              <a:t>API - </a:t>
            </a:r>
            <a:r>
              <a:rPr lang="en-US" sz="1500" dirty="0">
                <a:hlinkClick r:id="rId2"/>
              </a:rPr>
              <a:t>https://rapidapi.com/theapiguy/api/free-nba</a:t>
            </a:r>
            <a:endParaRPr lang="en-US" sz="1500" dirty="0"/>
          </a:p>
          <a:p>
            <a:pPr marL="457200" indent="-457200">
              <a:buFont typeface="+mj-lt"/>
              <a:buAutoNum type="arabicPeriod"/>
            </a:pPr>
            <a:r>
              <a:rPr lang="en-US" sz="1800" dirty="0"/>
              <a:t>Dash</a:t>
            </a:r>
          </a:p>
        </p:txBody>
      </p:sp>
      <p:sp>
        <p:nvSpPr>
          <p:cNvPr id="4" name="Content Placeholder 3">
            <a:extLst>
              <a:ext uri="{FF2B5EF4-FFF2-40B4-BE49-F238E27FC236}">
                <a16:creationId xmlns:a16="http://schemas.microsoft.com/office/drawing/2014/main" id="{CA3CCBFB-23FD-A643-A308-9AC3CC259419}"/>
              </a:ext>
            </a:extLst>
          </p:cNvPr>
          <p:cNvSpPr>
            <a:spLocks noGrp="1"/>
          </p:cNvSpPr>
          <p:nvPr>
            <p:ph sz="half" idx="2"/>
          </p:nvPr>
        </p:nvSpPr>
        <p:spPr/>
        <p:txBody>
          <a:bodyPr>
            <a:normAutofit lnSpcReduction="10000"/>
          </a:bodyPr>
          <a:lstStyle/>
          <a:p>
            <a:pPr marL="0" indent="0">
              <a:buNone/>
            </a:pPr>
            <a:r>
              <a:rPr lang="en-US" b="1" u="sng" dirty="0"/>
              <a:t>Front end</a:t>
            </a:r>
          </a:p>
          <a:p>
            <a:pPr marL="457200" indent="-457200">
              <a:buFont typeface="+mj-lt"/>
              <a:buAutoNum type="arabicPeriod"/>
            </a:pPr>
            <a:r>
              <a:rPr lang="en-US" dirty="0" err="1"/>
              <a:t>Javascript</a:t>
            </a:r>
            <a:endParaRPr lang="en-US" dirty="0"/>
          </a:p>
          <a:p>
            <a:pPr marL="457200" indent="-457200">
              <a:buFont typeface="+mj-lt"/>
              <a:buAutoNum type="arabicPeriod"/>
            </a:pPr>
            <a:r>
              <a:rPr lang="en-US" dirty="0"/>
              <a:t>CSS</a:t>
            </a:r>
          </a:p>
          <a:p>
            <a:pPr marL="457200" indent="-457200">
              <a:buFont typeface="+mj-lt"/>
              <a:buAutoNum type="arabicPeriod"/>
            </a:pPr>
            <a:r>
              <a:rPr lang="en-US" dirty="0"/>
              <a:t>Cloudflare</a:t>
            </a:r>
          </a:p>
          <a:p>
            <a:pPr marL="457200" indent="-457200">
              <a:buFont typeface="+mj-lt"/>
              <a:buAutoNum type="arabicPeriod"/>
            </a:pPr>
            <a:r>
              <a:rPr lang="en-US" dirty="0"/>
              <a:t>Bootstrap</a:t>
            </a:r>
          </a:p>
          <a:p>
            <a:pPr marL="457200" indent="-457200">
              <a:buFont typeface="+mj-lt"/>
              <a:buAutoNum type="arabicPeriod"/>
            </a:pPr>
            <a:r>
              <a:rPr lang="en-US" dirty="0"/>
              <a:t>AOS</a:t>
            </a:r>
          </a:p>
        </p:txBody>
      </p:sp>
    </p:spTree>
    <p:extLst>
      <p:ext uri="{BB962C8B-B14F-4D97-AF65-F5344CB8AC3E}">
        <p14:creationId xmlns:p14="http://schemas.microsoft.com/office/powerpoint/2010/main" val="3794528988"/>
      </p:ext>
    </p:extLst>
  </p:cSld>
  <p:clrMapOvr>
    <a:masterClrMapping/>
  </p:clrMapOvr>
  <p:transition spd="slow">
    <p:push dir="u"/>
  </p:transition>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2.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{D897607A-5B6E-487B-994D-EAD2912331F5}tf22712842_win32</Template>
  <TotalTime>31</TotalTime>
  <Words>164</Words>
  <Application>Microsoft Macintosh PowerPoint</Application>
  <PresentationFormat>Widescreen</PresentationFormat>
  <Paragraphs>30</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Bookman Old Style</vt:lpstr>
      <vt:lpstr>Calibri</vt:lpstr>
      <vt:lpstr>Franklin Gothic Book</vt:lpstr>
      <vt:lpstr>1_RetrospectVTI</vt:lpstr>
      <vt:lpstr>Statistics Data for Basketball Teams</vt:lpstr>
      <vt:lpstr>Project Team Members</vt:lpstr>
      <vt:lpstr>Scope of the project</vt:lpstr>
      <vt:lpstr>Game Stats based on the Seasons</vt:lpstr>
      <vt:lpstr>Players Analytics (Data Chart)</vt:lpstr>
      <vt:lpstr>Players Analytics (Player Stats)</vt:lpstr>
      <vt:lpstr>Season Leaders</vt:lpstr>
      <vt:lpstr>Tools used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rajeswari natchiappan</dc:creator>
  <cp:lastModifiedBy>Alex Lorin</cp:lastModifiedBy>
  <cp:revision>9</cp:revision>
  <dcterms:created xsi:type="dcterms:W3CDTF">2022-01-15T19:26:43Z</dcterms:created>
  <dcterms:modified xsi:type="dcterms:W3CDTF">2022-01-16T02:04:51Z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